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1"/>
  </p:notesMasterIdLst>
  <p:handoutMasterIdLst>
    <p:handoutMasterId r:id="rId12"/>
  </p:handoutMasterIdLst>
  <p:sldIdLst>
    <p:sldId id="403" r:id="rId4"/>
    <p:sldId id="398" r:id="rId5"/>
    <p:sldId id="402" r:id="rId6"/>
    <p:sldId id="399" r:id="rId7"/>
    <p:sldId id="400" r:id="rId8"/>
    <p:sldId id="395" r:id="rId9"/>
    <p:sldId id="401" r:id="rId10"/>
  </p:sldIdLst>
  <p:sldSz cx="9144000" cy="6858000" type="screen4x3"/>
  <p:notesSz cx="6799263" cy="99298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86760" autoAdjust="0"/>
  </p:normalViewPr>
  <p:slideViewPr>
    <p:cSldViewPr>
      <p:cViewPr varScale="1">
        <p:scale>
          <a:sx n="95" d="100"/>
          <a:sy n="95" d="100"/>
        </p:scale>
        <p:origin x="30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35C4B1C-54D2-3344-8CEF-C5D52643CE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0BC9F67-61AC-0E4D-A138-9BD9063F3A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D78C0B-2793-9B47-B65F-193A668B3125}" type="datetimeFigureOut">
              <a:rPr lang="fr-FR" altLang="fr-FR"/>
              <a:pPr>
                <a:defRPr/>
              </a:pPr>
              <a:t>20/04/2021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4D4405-A37E-5F4A-8063-F8E5DA3C7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5752B2-DC69-A342-9B17-5E81ED1E21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C44CA9A-A00C-3044-AAE1-CE9FF64D516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AFC95FD-F186-BC4D-80B5-C93671F45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991CFA-A0E6-0642-BB5F-6E774AA58C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4B7C372-9B1D-224A-A4C1-2BAE64B3E749}" type="datetimeFigureOut">
              <a:rPr lang="fr-FR" altLang="fr-FR"/>
              <a:pPr>
                <a:defRPr/>
              </a:pPr>
              <a:t>20/04/2021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77621867-EC4C-AC40-8F1D-4908B5B266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BAACE4E3-1C55-1146-9EAD-44B4E3676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CA925E-81B9-B145-B4FF-94C589ADA1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066B06-C0FC-B142-88FB-D3335D5BA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0E17C0-2D74-2A40-86F7-197D0CE3AD4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>
            <a:extLst>
              <a:ext uri="{FF2B5EF4-FFF2-40B4-BE49-F238E27FC236}">
                <a16:creationId xmlns:a16="http://schemas.microsoft.com/office/drawing/2014/main" id="{9EA0E385-325D-1D47-8681-F5A00C2D18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Espace réservé des notes 2">
            <a:extLst>
              <a:ext uri="{FF2B5EF4-FFF2-40B4-BE49-F238E27FC236}">
                <a16:creationId xmlns:a16="http://schemas.microsoft.com/office/drawing/2014/main" id="{EEF2C940-298C-9048-805A-E03A183D1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b="1">
                <a:solidFill>
                  <a:schemeClr val="tx2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Fédération des Acteurs et Actrices des Musiques et Danses Traditionnelles </a:t>
            </a:r>
          </a:p>
          <a:p>
            <a:endParaRPr lang="fr-FR" altLang="fr-FR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387" name="Espace réservé du numéro de diapositive 3">
            <a:extLst>
              <a:ext uri="{FF2B5EF4-FFF2-40B4-BE49-F238E27FC236}">
                <a16:creationId xmlns:a16="http://schemas.microsoft.com/office/drawing/2014/main" id="{26182ACF-284D-E247-8FBE-B61189B7B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423E21-F795-0947-B2E9-E03DC5C589D8}" type="slidenum">
              <a:rPr lang="fr-FR" altLang="fr-FR" smtClean="0">
                <a:latin typeface="Calibri" panose="020F0502020204030204" pitchFamily="34" charset="0"/>
              </a:rPr>
              <a:pPr/>
              <a:t>1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>
            <a:extLst>
              <a:ext uri="{FF2B5EF4-FFF2-40B4-BE49-F238E27FC236}">
                <a16:creationId xmlns:a16="http://schemas.microsoft.com/office/drawing/2014/main" id="{7805E5BF-E484-AD4A-BD3D-BFACB21B1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Espace réservé des notes 2">
            <a:extLst>
              <a:ext uri="{FF2B5EF4-FFF2-40B4-BE49-F238E27FC236}">
                <a16:creationId xmlns:a16="http://schemas.microsoft.com/office/drawing/2014/main" id="{B3DB66B9-A23E-CD4D-9C03-73D1D7BEEC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1507" name="Espace réservé du numéro de diapositive 3">
            <a:extLst>
              <a:ext uri="{FF2B5EF4-FFF2-40B4-BE49-F238E27FC236}">
                <a16:creationId xmlns:a16="http://schemas.microsoft.com/office/drawing/2014/main" id="{56EABF05-DC64-614D-BF12-18D186128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1DBCCF-3E02-1146-898A-FA0ED7333C59}" type="slidenum">
              <a:rPr lang="fr-FR" altLang="fr-FR" smtClean="0">
                <a:latin typeface="Calibri" panose="020F0502020204030204" pitchFamily="34" charset="0"/>
              </a:rPr>
              <a:pPr/>
              <a:t>5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A624D8-392F-784A-A6C7-887FE1BAD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36A06E-C9AC-F843-92AC-E7AE05E9EF44}" type="datetimeFigureOut">
              <a:rPr lang="fr-FR" altLang="fr-FR"/>
              <a:pPr>
                <a:defRPr/>
              </a:pPr>
              <a:t>20/04/2021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F0D3BF-7D52-DE48-BC1B-E301F598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CB1AFC-AEBE-F44A-8EC0-CD069C82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4E4B9-6E6C-E04C-8961-707D4DE9C68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1088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ADEEED-E6AA-2248-AB5C-2392437E2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D1D896-0DC0-C74C-8657-191162700417}" type="datetimeFigureOut">
              <a:rPr lang="fr-FR" altLang="fr-FR"/>
              <a:pPr>
                <a:defRPr/>
              </a:pPr>
              <a:t>20/04/2021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AD9435-8FC6-004E-AAF7-076103BC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809CA3-7FE8-1F4F-BDF4-77CC59BB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C7C-A513-C445-BED2-72365B0566D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933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8A3C8A-A05D-BA4E-A288-A4A3D890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6634CC-6255-3243-96F7-A71136DFD183}" type="datetimeFigureOut">
              <a:rPr lang="fr-FR" altLang="fr-FR"/>
              <a:pPr>
                <a:defRPr/>
              </a:pPr>
              <a:t>20/04/2021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E7A4D7-EACC-9244-842F-95BAFA30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20C9BD-AF15-3446-879D-77710BBA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8A583-C6E9-0044-A0A4-DF70212BDE6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773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27BF90-2063-5D42-923F-757A0F4D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3FD0F2-9E89-E646-BEF4-F62C7E2E7CC6}" type="datetimeFigureOut">
              <a:rPr lang="fr-FR" altLang="fr-FR"/>
              <a:pPr>
                <a:defRPr/>
              </a:pPr>
              <a:t>20/04/2021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B0E871-7757-054C-A31A-3E56DC85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7273CB-DF8B-2E4F-A275-A06BDD6E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92FB-5B0E-4940-89DA-6066E4CAB4E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312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16E9DF-FA50-A743-AA64-DE277F33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246D3E-A3A5-0843-835A-EEFAFC791A74}" type="datetimeFigureOut">
              <a:rPr lang="fr-FR" altLang="fr-FR"/>
              <a:pPr>
                <a:defRPr/>
              </a:pPr>
              <a:t>20/04/2021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BE4DBF-920F-2D43-8E2A-15CCD43CA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BC8A60-6143-3F4D-87F7-875A04C2D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A3B2-53CA-4E4B-B2C1-DAA3B316DB6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516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F2F347-181F-2142-BC1C-EE334CAF9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F2BF86-FC7D-D74F-A79B-938268E36159}" type="datetimeFigureOut">
              <a:rPr lang="fr-FR" altLang="fr-FR"/>
              <a:pPr>
                <a:defRPr/>
              </a:pPr>
              <a:t>20/04/2021</a:t>
            </a:fld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0BA537-B7F1-1049-9F1A-46ABD212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F8A6DC-3247-964C-8B6C-C4E82D8A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87F20-889C-1241-8972-C5564C8020D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821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EAE3B96-D31A-1642-BDFA-EB1D1F81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18A7B4-07BB-6049-BC61-0BE30E8CC343}" type="datetimeFigureOut">
              <a:rPr lang="fr-FR" altLang="fr-FR"/>
              <a:pPr>
                <a:defRPr/>
              </a:pPr>
              <a:t>20/04/2021</a:t>
            </a:fld>
            <a:endParaRPr lang="fr-FR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5F844D1-7438-3940-926F-33032799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7D338B6-C821-4A42-B182-3DC9D3A2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8EF5A-79C7-E646-BB8C-7E0A076D6DA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381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C355DE-5D2A-1247-9682-AD5EE48B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A25682-2D96-8B48-B596-7E6F7174F785}" type="datetimeFigureOut">
              <a:rPr lang="fr-FR" altLang="fr-FR"/>
              <a:pPr>
                <a:defRPr/>
              </a:pPr>
              <a:t>20/04/2021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96B9F-0D47-6046-B56C-4F61D955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03AAEA-4745-214D-8C95-15505E42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382D-5354-2648-A0DD-DFF210A64D2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272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DAEC04-6A60-434F-927F-2D66F796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D7B9E6-F777-6E4D-9788-DC42EEC5CAC1}" type="datetimeFigureOut">
              <a:rPr lang="fr-FR" altLang="fr-FR"/>
              <a:pPr>
                <a:defRPr/>
              </a:pPr>
              <a:t>20/04/2021</a:t>
            </a:fld>
            <a:endParaRPr lang="fr-FR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5BA522-FF81-7F40-ACDC-A40BCE91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E7F7C6-F8FE-1641-873D-97EE80CE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63A4A-C9F8-C94B-9CF3-782333F7CBE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353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9F129F-B3FA-914C-BA57-819F33B8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4C94B7-9F64-BC4B-A288-11DB55D69A67}" type="datetimeFigureOut">
              <a:rPr lang="fr-FR" altLang="fr-FR"/>
              <a:pPr>
                <a:defRPr/>
              </a:pPr>
              <a:t>20/04/2021</a:t>
            </a:fld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C408ED-E76B-3447-B105-AD58A9352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83EC6F-BD28-8F4D-8CC8-1F06835B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37FE4-A9F6-584C-805D-CCD8999EF57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87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028EF3-72F0-9A42-9ECB-D03F432E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872FC9-8636-CB42-9A31-08D5495648DC}" type="datetimeFigureOut">
              <a:rPr lang="fr-FR" altLang="fr-FR"/>
              <a:pPr>
                <a:defRPr/>
              </a:pPr>
              <a:t>20/04/2021</a:t>
            </a:fld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207ECF-705F-6342-8BD1-3B3117B7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80028A-1F55-3441-86FD-807023BB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0797-EB94-0C49-873D-2FD1F926715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301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2F03AA34-BB8F-064E-9E4E-2C0822B5CA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E7A7DEDA-E506-BA49-94D4-9809F3B277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F6A626-E0AC-0F45-8A72-B6737AE4C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07/12/2016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9ABA63-5126-6842-9DA9-8F2B7F196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Rencontres des réseaux de missions locales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B483B0-3134-1F43-B3DA-2874DE037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69F2C7-CDC9-634C-856B-F6B7A58E4EF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1" r:id="rId1"/>
    <p:sldLayoutId id="2147484702" r:id="rId2"/>
    <p:sldLayoutId id="2147484703" r:id="rId3"/>
    <p:sldLayoutId id="2147484704" r:id="rId4"/>
    <p:sldLayoutId id="2147484705" r:id="rId5"/>
    <p:sldLayoutId id="2147484706" r:id="rId6"/>
    <p:sldLayoutId id="2147484707" r:id="rId7"/>
    <p:sldLayoutId id="2147484708" r:id="rId8"/>
    <p:sldLayoutId id="2147484709" r:id="rId9"/>
    <p:sldLayoutId id="2147484710" r:id="rId10"/>
    <p:sldLayoutId id="2147484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0253F"/>
          </a:solidFill>
          <a:latin typeface="Arial Narrow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253F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253F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253F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253F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10253F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10253F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10253F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10253F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7">
            <a:extLst>
              <a:ext uri="{FF2B5EF4-FFF2-40B4-BE49-F238E27FC236}">
                <a16:creationId xmlns:a16="http://schemas.microsoft.com/office/drawing/2014/main" id="{0C1DDAFD-4A74-DA4F-AB5A-FB629422B7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80988"/>
            <a:ext cx="1655762" cy="1684337"/>
          </a:xfrm>
          <a:noFill/>
        </p:spPr>
      </p:pic>
      <p:sp>
        <p:nvSpPr>
          <p:cNvPr id="8" name="AutoShape 1">
            <a:extLst>
              <a:ext uri="{FF2B5EF4-FFF2-40B4-BE49-F238E27FC236}">
                <a16:creationId xmlns:a16="http://schemas.microsoft.com/office/drawing/2014/main" id="{0A3D0C67-6600-B242-BED3-1392720F2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63" y="2747963"/>
            <a:ext cx="7416800" cy="119221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 Narrow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 Narrow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 Narrow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 Narrow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3200" b="1" dirty="0">
                <a:solidFill>
                  <a:schemeClr val="tx2"/>
                </a:solidFill>
                <a:ea typeface="SimSun" charset="-122"/>
                <a:cs typeface="Times New Roman" charset="0"/>
              </a:rPr>
              <a:t>Fédération des Acteurs et Actrices des Musiques et Danses Traditionnelles </a:t>
            </a:r>
          </a:p>
        </p:txBody>
      </p:sp>
      <p:sp>
        <p:nvSpPr>
          <p:cNvPr id="15363" name="ZoneTexte 10">
            <a:extLst>
              <a:ext uri="{FF2B5EF4-FFF2-40B4-BE49-F238E27FC236}">
                <a16:creationId xmlns:a16="http://schemas.microsoft.com/office/drawing/2014/main" id="{69DCD9E7-82A9-B842-A127-43D61BED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076700"/>
            <a:ext cx="6480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Narrow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 Narrow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chemeClr val="tx2"/>
                </a:solidFill>
                <a:latin typeface="Arial" panose="020B0604020202020204" pitchFamily="34" charset="0"/>
              </a:rPr>
              <a:t>The federation of the agents of folk music and dance</a:t>
            </a:r>
          </a:p>
        </p:txBody>
      </p:sp>
      <p:sp>
        <p:nvSpPr>
          <p:cNvPr id="15364" name="Line 7">
            <a:extLst>
              <a:ext uri="{FF2B5EF4-FFF2-40B4-BE49-F238E27FC236}">
                <a16:creationId xmlns:a16="http://schemas.microsoft.com/office/drawing/2014/main" id="{8DCA7F49-785D-DE40-B0F6-AC723551E7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0163" y="6524625"/>
            <a:ext cx="70866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>
            <a:extLst>
              <a:ext uri="{FF2B5EF4-FFF2-40B4-BE49-F238E27FC236}">
                <a16:creationId xmlns:a16="http://schemas.microsoft.com/office/drawing/2014/main" id="{09B879ED-7D84-904C-B786-4B018915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274638"/>
            <a:ext cx="8229600" cy="777875"/>
          </a:xfrm>
        </p:spPr>
        <p:txBody>
          <a:bodyPr/>
          <a:lstStyle/>
          <a:p>
            <a:pPr algn="r"/>
            <a:r>
              <a:rPr lang="fr-FR" altLang="fr-FR" sz="2400">
                <a:solidFill>
                  <a:schemeClr val="tx2"/>
                </a:solidFill>
              </a:rPr>
              <a:t>INTRODUCTION TO THE FAMDT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8DEC59-38BC-B140-B265-6F7B2739C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83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fr-FR" dirty="0"/>
              <a:t>A federation </a:t>
            </a:r>
            <a:r>
              <a:rPr lang="fr-FR" dirty="0" err="1"/>
              <a:t>representing</a:t>
            </a:r>
            <a:r>
              <a:rPr lang="fr-FR" dirty="0"/>
              <a:t> </a:t>
            </a:r>
            <a:r>
              <a:rPr lang="fr-FR" b="1" dirty="0"/>
              <a:t>a </a:t>
            </a:r>
            <a:r>
              <a:rPr lang="fr-FR" b="1" dirty="0" err="1"/>
              <a:t>diversity</a:t>
            </a:r>
            <a:r>
              <a:rPr lang="fr-FR" b="1" dirty="0"/>
              <a:t> of structures in the </a:t>
            </a:r>
            <a:r>
              <a:rPr lang="fr-FR" b="1" dirty="0" err="1"/>
              <a:t>field</a:t>
            </a:r>
            <a:r>
              <a:rPr lang="fr-FR" b="1" dirty="0"/>
              <a:t> of folk music and dance</a:t>
            </a:r>
            <a:r>
              <a:rPr lang="fr-FR" dirty="0"/>
              <a:t>, </a:t>
            </a:r>
            <a:r>
              <a:rPr lang="fr-FR" dirty="0" err="1"/>
              <a:t>limited</a:t>
            </a:r>
            <a:r>
              <a:rPr lang="fr-FR" dirty="0"/>
              <a:t> profit and non-profit structures, </a:t>
            </a:r>
            <a:r>
              <a:rPr lang="fr-FR" dirty="0" err="1"/>
              <a:t>created</a:t>
            </a:r>
            <a:r>
              <a:rPr lang="fr-FR" dirty="0"/>
              <a:t> in 1985.</a:t>
            </a:r>
          </a:p>
          <a:p>
            <a:pPr>
              <a:defRPr/>
            </a:pPr>
            <a:r>
              <a:rPr lang="fr-FR" b="1" dirty="0"/>
              <a:t>148 </a:t>
            </a:r>
            <a:r>
              <a:rPr lang="fr-FR" b="1" dirty="0" err="1"/>
              <a:t>members</a:t>
            </a:r>
            <a:r>
              <a:rPr lang="fr-FR" b="1" dirty="0"/>
              <a:t> </a:t>
            </a:r>
            <a:r>
              <a:rPr lang="fr-FR" b="1" dirty="0" err="1"/>
              <a:t>from</a:t>
            </a:r>
            <a:r>
              <a:rPr lang="fr-FR" b="1" dirty="0"/>
              <a:t> the </a:t>
            </a:r>
            <a:r>
              <a:rPr lang="fr-FR" b="1" dirty="0" err="1"/>
              <a:t>whole</a:t>
            </a:r>
            <a:r>
              <a:rPr lang="fr-FR" b="1" dirty="0"/>
              <a:t> </a:t>
            </a:r>
            <a:r>
              <a:rPr lang="fr-FR" b="1" dirty="0" err="1"/>
              <a:t>ecosystem</a:t>
            </a:r>
            <a:r>
              <a:rPr lang="fr-FR" b="1" dirty="0"/>
              <a:t> </a:t>
            </a:r>
            <a:r>
              <a:rPr lang="fr-FR" dirty="0"/>
              <a:t>(Collective of </a:t>
            </a:r>
            <a:r>
              <a:rPr lang="fr-FR" dirty="0" err="1"/>
              <a:t>artists</a:t>
            </a:r>
            <a:r>
              <a:rPr lang="fr-FR" dirty="0"/>
              <a:t>, </a:t>
            </a:r>
            <a:r>
              <a:rPr lang="fr-FR" dirty="0" err="1"/>
              <a:t>teaching</a:t>
            </a:r>
            <a:r>
              <a:rPr lang="fr-FR" dirty="0"/>
              <a:t> places, concert venues and festivals, stage and record </a:t>
            </a:r>
            <a:r>
              <a:rPr lang="fr-FR" dirty="0" err="1"/>
              <a:t>producers</a:t>
            </a:r>
            <a:r>
              <a:rPr lang="fr-FR" dirty="0"/>
              <a:t>, documentation centres,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laboratories</a:t>
            </a:r>
            <a:r>
              <a:rPr lang="fr-FR" dirty="0"/>
              <a:t> (</a:t>
            </a:r>
            <a:r>
              <a:rPr lang="fr-FR" dirty="0" err="1"/>
              <a:t>ethnopoles</a:t>
            </a:r>
            <a:r>
              <a:rPr lang="fr-FR" dirty="0"/>
              <a:t>),...), </a:t>
            </a:r>
            <a:r>
              <a:rPr lang="fr-FR" dirty="0" err="1"/>
              <a:t>bringing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 </a:t>
            </a:r>
            <a:r>
              <a:rPr lang="fr-FR" dirty="0" err="1"/>
              <a:t>thousands</a:t>
            </a:r>
            <a:r>
              <a:rPr lang="fr-FR" dirty="0"/>
              <a:t> of structural agents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whole</a:t>
            </a:r>
            <a:r>
              <a:rPr lang="fr-FR" dirty="0"/>
              <a:t> national </a:t>
            </a:r>
            <a:r>
              <a:rPr lang="fr-FR" dirty="0" err="1"/>
              <a:t>territory</a:t>
            </a:r>
            <a:r>
              <a:rPr lang="fr-FR" dirty="0"/>
              <a:t> in </a:t>
            </a:r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fields</a:t>
            </a:r>
            <a:r>
              <a:rPr lang="fr-FR" dirty="0"/>
              <a:t>: live performance, documentation, transmission, amateur practice...</a:t>
            </a:r>
          </a:p>
          <a:p>
            <a:pPr>
              <a:defRPr/>
            </a:pPr>
            <a:r>
              <a:rPr lang="fr-FR" dirty="0"/>
              <a:t>It </a:t>
            </a:r>
            <a:r>
              <a:rPr lang="fr-FR" dirty="0" err="1"/>
              <a:t>federates</a:t>
            </a:r>
            <a:r>
              <a:rPr lang="fr-FR" dirty="0"/>
              <a:t> </a:t>
            </a:r>
            <a:r>
              <a:rPr lang="fr-FR" b="1" dirty="0"/>
              <a:t>a </a:t>
            </a:r>
            <a:r>
              <a:rPr lang="fr-FR" b="1" dirty="0" err="1"/>
              <a:t>dynamic</a:t>
            </a:r>
            <a:r>
              <a:rPr lang="fr-FR" b="1" dirty="0"/>
              <a:t> and </a:t>
            </a:r>
            <a:r>
              <a:rPr lang="fr-FR" b="1" dirty="0" err="1"/>
              <a:t>current</a:t>
            </a:r>
            <a:r>
              <a:rPr lang="fr-FR" b="1" dirty="0"/>
              <a:t> </a:t>
            </a:r>
            <a:r>
              <a:rPr lang="fr-FR" b="1" dirty="0" err="1"/>
              <a:t>field</a:t>
            </a:r>
            <a:r>
              <a:rPr lang="fr-FR" b="1" dirty="0"/>
              <a:t> of folk cultures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have the </a:t>
            </a:r>
            <a:r>
              <a:rPr lang="fr-FR" dirty="0" err="1"/>
              <a:t>feature</a:t>
            </a:r>
            <a:r>
              <a:rPr lang="fr-FR" dirty="0"/>
              <a:t> of </a:t>
            </a:r>
            <a:r>
              <a:rPr lang="fr-FR" dirty="0" err="1"/>
              <a:t>being</a:t>
            </a:r>
            <a:r>
              <a:rPr lang="fr-FR" dirty="0"/>
              <a:t> part of art and social practice, </a:t>
            </a:r>
            <a:r>
              <a:rPr lang="fr-FR" dirty="0" err="1"/>
              <a:t>heritage</a:t>
            </a:r>
            <a:r>
              <a:rPr lang="fr-FR" dirty="0"/>
              <a:t> and </a:t>
            </a:r>
            <a:r>
              <a:rPr lang="fr-FR" dirty="0" err="1"/>
              <a:t>creation</a:t>
            </a:r>
            <a:r>
              <a:rPr lang="fr-FR" dirty="0"/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dirty="0"/>
          </a:p>
          <a:p>
            <a:pPr>
              <a:buFont typeface="Wingdings" pitchFamily="2" charset="2"/>
              <a:buChar char="Ø"/>
              <a:defRPr/>
            </a:pPr>
            <a:r>
              <a:rPr lang="fr-FR" dirty="0">
                <a:solidFill>
                  <a:schemeClr val="tx2"/>
                </a:solidFill>
              </a:rPr>
              <a:t>A collective and </a:t>
            </a:r>
            <a:r>
              <a:rPr lang="fr-FR" dirty="0" err="1">
                <a:solidFill>
                  <a:schemeClr val="tx2"/>
                </a:solidFill>
              </a:rPr>
              <a:t>pragmatic</a:t>
            </a:r>
            <a:r>
              <a:rPr lang="fr-FR" dirty="0">
                <a:solidFill>
                  <a:schemeClr val="tx2"/>
                </a:solidFill>
              </a:rPr>
              <a:t> "</a:t>
            </a:r>
            <a:r>
              <a:rPr lang="fr-FR" dirty="0" err="1">
                <a:solidFill>
                  <a:schemeClr val="tx2"/>
                </a:solidFill>
              </a:rPr>
              <a:t>research</a:t>
            </a:r>
            <a:r>
              <a:rPr lang="fr-FR" dirty="0">
                <a:solidFill>
                  <a:schemeClr val="tx2"/>
                </a:solidFill>
              </a:rPr>
              <a:t> and </a:t>
            </a:r>
            <a:r>
              <a:rPr lang="fr-FR" dirty="0" err="1">
                <a:solidFill>
                  <a:schemeClr val="tx2"/>
                </a:solidFill>
              </a:rPr>
              <a:t>development</a:t>
            </a:r>
            <a:r>
              <a:rPr lang="fr-FR" dirty="0">
                <a:solidFill>
                  <a:schemeClr val="tx2"/>
                </a:solidFill>
              </a:rPr>
              <a:t>" </a:t>
            </a:r>
            <a:r>
              <a:rPr lang="fr-FR" dirty="0" err="1">
                <a:solidFill>
                  <a:schemeClr val="tx2"/>
                </a:solidFill>
              </a:rPr>
              <a:t>tool</a:t>
            </a:r>
            <a:r>
              <a:rPr lang="fr-FR" dirty="0">
                <a:solidFill>
                  <a:schemeClr val="tx2"/>
                </a:solidFill>
              </a:rPr>
              <a:t> to support the challenges and </a:t>
            </a:r>
            <a:r>
              <a:rPr lang="fr-FR" dirty="0" err="1">
                <a:solidFill>
                  <a:schemeClr val="tx2"/>
                </a:solidFill>
              </a:rPr>
              <a:t>consolidate</a:t>
            </a:r>
            <a:r>
              <a:rPr lang="fr-FR" dirty="0">
                <a:solidFill>
                  <a:schemeClr val="tx2"/>
                </a:solidFill>
              </a:rPr>
              <a:t> the </a:t>
            </a:r>
            <a:r>
              <a:rPr lang="fr-FR" dirty="0" err="1">
                <a:solidFill>
                  <a:schemeClr val="tx2"/>
                </a:solidFill>
              </a:rPr>
              <a:t>sector</a:t>
            </a:r>
            <a:r>
              <a:rPr lang="fr-FR" dirty="0">
                <a:solidFill>
                  <a:schemeClr val="tx2"/>
                </a:solidFill>
              </a:rPr>
              <a:t> of folk music and dance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dirty="0">
                <a:solidFill>
                  <a:schemeClr val="tx2"/>
                </a:solidFill>
              </a:rPr>
              <a:t>A </a:t>
            </a:r>
            <a:r>
              <a:rPr lang="fr-FR" dirty="0" err="1">
                <a:solidFill>
                  <a:schemeClr val="tx2"/>
                </a:solidFill>
              </a:rPr>
              <a:t>cooperative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space</a:t>
            </a:r>
            <a:r>
              <a:rPr lang="fr-FR" dirty="0">
                <a:solidFill>
                  <a:schemeClr val="tx2"/>
                </a:solidFill>
              </a:rPr>
              <a:t> for </a:t>
            </a:r>
            <a:r>
              <a:rPr lang="fr-FR" dirty="0" err="1">
                <a:solidFill>
                  <a:schemeClr val="tx2"/>
                </a:solidFill>
              </a:rPr>
              <a:t>shared</a:t>
            </a:r>
            <a:r>
              <a:rPr lang="fr-FR" dirty="0">
                <a:solidFill>
                  <a:schemeClr val="tx2"/>
                </a:solidFill>
              </a:rPr>
              <a:t> services, support and </a:t>
            </a:r>
            <a:r>
              <a:rPr lang="fr-FR" dirty="0" err="1">
                <a:solidFill>
                  <a:schemeClr val="tx2"/>
                </a:solidFill>
              </a:rPr>
              <a:t>experimentation</a:t>
            </a:r>
            <a:endParaRPr lang="fr-FR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dirty="0">
                <a:solidFill>
                  <a:schemeClr val="tx2"/>
                </a:solidFill>
              </a:rPr>
              <a:t>A place of </a:t>
            </a:r>
            <a:r>
              <a:rPr lang="fr-FR" dirty="0" err="1">
                <a:solidFill>
                  <a:schemeClr val="tx2"/>
                </a:solidFill>
              </a:rPr>
              <a:t>shared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analysis</a:t>
            </a:r>
            <a:r>
              <a:rPr lang="fr-FR" dirty="0">
                <a:solidFill>
                  <a:schemeClr val="tx2"/>
                </a:solidFill>
              </a:rPr>
              <a:t>, for </a:t>
            </a:r>
            <a:r>
              <a:rPr lang="fr-FR" dirty="0" err="1">
                <a:solidFill>
                  <a:schemeClr val="tx2"/>
                </a:solidFill>
              </a:rPr>
              <a:t>thinking</a:t>
            </a:r>
            <a:r>
              <a:rPr lang="fr-FR" dirty="0">
                <a:solidFill>
                  <a:schemeClr val="tx2"/>
                </a:solidFill>
              </a:rPr>
              <a:t>, to </a:t>
            </a:r>
            <a:r>
              <a:rPr lang="fr-FR" dirty="0" err="1">
                <a:solidFill>
                  <a:schemeClr val="tx2"/>
                </a:solidFill>
              </a:rPr>
              <a:t>debate</a:t>
            </a:r>
            <a:r>
              <a:rPr lang="fr-FR" dirty="0">
                <a:solidFill>
                  <a:schemeClr val="tx2"/>
                </a:solidFill>
              </a:rPr>
              <a:t> and </a:t>
            </a:r>
            <a:r>
              <a:rPr lang="fr-FR" dirty="0" err="1">
                <a:solidFill>
                  <a:schemeClr val="tx2"/>
                </a:solidFill>
              </a:rPr>
              <a:t>work</a:t>
            </a:r>
            <a:r>
              <a:rPr lang="fr-FR" dirty="0">
                <a:solidFill>
                  <a:schemeClr val="tx2"/>
                </a:solidFill>
              </a:rPr>
              <a:t> in a collective </a:t>
            </a:r>
            <a:r>
              <a:rPr lang="fr-FR" dirty="0" err="1">
                <a:solidFill>
                  <a:schemeClr val="tx2"/>
                </a:solidFill>
              </a:rPr>
              <a:t>way</a:t>
            </a:r>
            <a:r>
              <a:rPr lang="fr-FR" dirty="0">
                <a:solidFill>
                  <a:schemeClr val="tx2"/>
                </a:solidFill>
              </a:rPr>
              <a:t>, to network, to </a:t>
            </a:r>
            <a:r>
              <a:rPr lang="fr-FR" dirty="0" err="1">
                <a:solidFill>
                  <a:schemeClr val="tx2"/>
                </a:solidFill>
              </a:rPr>
              <a:t>enhance</a:t>
            </a:r>
            <a:r>
              <a:rPr lang="fr-FR" dirty="0">
                <a:solidFill>
                  <a:schemeClr val="tx2"/>
                </a:solidFill>
              </a:rPr>
              <a:t> practices and support </a:t>
            </a:r>
            <a:r>
              <a:rPr lang="fr-FR" dirty="0" err="1">
                <a:solidFill>
                  <a:schemeClr val="tx2"/>
                </a:solidFill>
              </a:rPr>
              <a:t>members</a:t>
            </a:r>
            <a:r>
              <a:rPr lang="fr-FR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7411" name="Image 7">
            <a:extLst>
              <a:ext uri="{FF2B5EF4-FFF2-40B4-BE49-F238E27FC236}">
                <a16:creationId xmlns:a16="http://schemas.microsoft.com/office/drawing/2014/main" id="{3C4B6444-A47C-AA4A-94D9-0C92B5ED2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9538"/>
            <a:ext cx="8636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Line 7">
            <a:extLst>
              <a:ext uri="{FF2B5EF4-FFF2-40B4-BE49-F238E27FC236}">
                <a16:creationId xmlns:a16="http://schemas.microsoft.com/office/drawing/2014/main" id="{C30956BC-C649-3243-AA9E-39794A3649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6375" y="836613"/>
            <a:ext cx="70866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>
            <a:extLst>
              <a:ext uri="{FF2B5EF4-FFF2-40B4-BE49-F238E27FC236}">
                <a16:creationId xmlns:a16="http://schemas.microsoft.com/office/drawing/2014/main" id="{275925A4-60F4-A249-B729-B2155F24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27013"/>
            <a:ext cx="8229600" cy="360362"/>
          </a:xfrm>
        </p:spPr>
        <p:txBody>
          <a:bodyPr/>
          <a:lstStyle/>
          <a:p>
            <a:pPr algn="r"/>
            <a:r>
              <a:rPr lang="fr-FR" altLang="fr-FR" sz="2400">
                <a:solidFill>
                  <a:schemeClr val="tx2"/>
                </a:solidFill>
              </a:rPr>
              <a:t>FAMDT: A NATIONAL and REGIONAL LANDSCAPE</a:t>
            </a:r>
          </a:p>
        </p:txBody>
      </p:sp>
      <p:pic>
        <p:nvPicPr>
          <p:cNvPr id="18434" name="Espace réservé du contenu 3">
            <a:extLst>
              <a:ext uri="{FF2B5EF4-FFF2-40B4-BE49-F238E27FC236}">
                <a16:creationId xmlns:a16="http://schemas.microsoft.com/office/drawing/2014/main" id="{0BC3A790-AD7D-6C40-A4F0-3330054E8B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9900" y="652463"/>
            <a:ext cx="4248150" cy="5668962"/>
          </a:xfrm>
          <a:noFill/>
        </p:spPr>
      </p:pic>
      <p:pic>
        <p:nvPicPr>
          <p:cNvPr id="18435" name="Image 7">
            <a:extLst>
              <a:ext uri="{FF2B5EF4-FFF2-40B4-BE49-F238E27FC236}">
                <a16:creationId xmlns:a16="http://schemas.microsoft.com/office/drawing/2014/main" id="{4F531FC2-43BD-D449-A42E-4A8B215E4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6400"/>
            <a:ext cx="14398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Line 16">
            <a:extLst>
              <a:ext uri="{FF2B5EF4-FFF2-40B4-BE49-F238E27FC236}">
                <a16:creationId xmlns:a16="http://schemas.microsoft.com/office/drawing/2014/main" id="{FB3B90D5-8890-2448-9648-67DDC498F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635000"/>
            <a:ext cx="0" cy="5715000"/>
          </a:xfrm>
          <a:prstGeom prst="line">
            <a:avLst/>
          </a:prstGeom>
          <a:noFill/>
          <a:ln w="12700">
            <a:solidFill>
              <a:schemeClr val="tx1">
                <a:alpha val="98822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7" name="Line 16">
            <a:extLst>
              <a:ext uri="{FF2B5EF4-FFF2-40B4-BE49-F238E27FC236}">
                <a16:creationId xmlns:a16="http://schemas.microsoft.com/office/drawing/2014/main" id="{96FDF986-D925-5A43-A922-5EDC8E58B0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975" y="6453188"/>
            <a:ext cx="6500813" cy="0"/>
          </a:xfrm>
          <a:prstGeom prst="line">
            <a:avLst/>
          </a:prstGeom>
          <a:noFill/>
          <a:ln w="12700">
            <a:solidFill>
              <a:schemeClr val="tx1">
                <a:alpha val="98822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>
            <a:extLst>
              <a:ext uri="{FF2B5EF4-FFF2-40B4-BE49-F238E27FC236}">
                <a16:creationId xmlns:a16="http://schemas.microsoft.com/office/drawing/2014/main" id="{1D641081-8999-6449-93D8-206F3B84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5675"/>
          </a:xfrm>
        </p:spPr>
        <p:txBody>
          <a:bodyPr/>
          <a:lstStyle/>
          <a:p>
            <a:pPr algn="r"/>
            <a:r>
              <a:rPr lang="fr-FR" altLang="fr-FR" sz="2400">
                <a:solidFill>
                  <a:schemeClr val="tx2"/>
                </a:solidFill>
              </a:rPr>
              <a:t>TYPOLOGIES OF FAMDT'S MEMBERS</a:t>
            </a:r>
            <a:endParaRPr lang="fr-FR" altLang="fr-FR" sz="24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E03126-7508-B54A-A512-E184879FE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268413"/>
            <a:ext cx="8229600" cy="4525962"/>
          </a:xfrm>
        </p:spPr>
        <p:txBody>
          <a:bodyPr/>
          <a:lstStyle/>
          <a:p>
            <a:r>
              <a:rPr lang="fr-FR" altLang="fr-FR" sz="1800" b="1"/>
              <a:t>Places of creation and live music venues </a:t>
            </a:r>
            <a:r>
              <a:rPr lang="fr-FR" altLang="fr-FR" sz="1800"/>
              <a:t>of the folk and world music / dance (Nouveau Pavillon, Le Chantier, Grande Boutique, le Sonambule, Amzer Nevez...)</a:t>
            </a:r>
          </a:p>
          <a:p>
            <a:r>
              <a:rPr lang="fr-FR" altLang="fr-FR" sz="1800" b="1"/>
              <a:t>Multi-activity and/or multi-disciplinary venues </a:t>
            </a:r>
            <a:r>
              <a:rPr lang="fr-FR" altLang="fr-FR" sz="1800"/>
              <a:t>(Artistic factory space / cultural third-party venues);</a:t>
            </a:r>
          </a:p>
          <a:p>
            <a:r>
              <a:rPr lang="fr-FR" altLang="fr-FR" sz="1800" b="1"/>
              <a:t>Regional music and dance centres </a:t>
            </a:r>
            <a:r>
              <a:rPr lang="fr-FR" altLang="fr-FR" sz="1800"/>
              <a:t>(AMTA - PCI, collection, creation)</a:t>
            </a:r>
          </a:p>
          <a:p>
            <a:r>
              <a:rPr lang="fr-FR" altLang="fr-FR" sz="1800" b="1"/>
              <a:t>Teaching places </a:t>
            </a:r>
            <a:r>
              <a:rPr lang="fr-FR" altLang="fr-FR" sz="1800"/>
              <a:t>(music schools, higher education centres, etc.)</a:t>
            </a:r>
          </a:p>
          <a:p>
            <a:r>
              <a:rPr lang="fr-FR" altLang="fr-FR" sz="1800" b="1"/>
              <a:t>Festivals / event organisers </a:t>
            </a:r>
            <a:r>
              <a:rPr lang="fr-FR" altLang="fr-FR" sz="1800"/>
              <a:t>(amateur and professional) (Fisel, Temps Fêtes, les Suds - Arles, Villes des Musiques du Monde etc)</a:t>
            </a:r>
          </a:p>
          <a:p>
            <a:r>
              <a:rPr lang="fr-FR" altLang="fr-FR" sz="1800" b="1"/>
              <a:t>Artistic collectives, artists, groups </a:t>
            </a:r>
            <a:r>
              <a:rPr lang="fr-FR" altLang="fr-FR" sz="1800"/>
              <a:t>(Novia, Hart Brut, Cop-Sec, À la Zim...) </a:t>
            </a:r>
          </a:p>
          <a:p>
            <a:r>
              <a:rPr lang="fr-FR" altLang="fr-FR" sz="1800" b="1"/>
              <a:t>Producers/bookers/labels </a:t>
            </a:r>
            <a:r>
              <a:rPr lang="fr-FR" altLang="fr-FR" sz="1800"/>
              <a:t>(Le fil Production, Pagans, Sirventes, Klam, L'Usinerie...) </a:t>
            </a:r>
          </a:p>
          <a:p>
            <a:r>
              <a:rPr lang="fr-FR" altLang="fr-FR" sz="1800" b="1"/>
              <a:t>Publishers</a:t>
            </a:r>
            <a:r>
              <a:rPr lang="fr-FR" altLang="fr-FR" sz="1800"/>
              <a:t> (Dastum)</a:t>
            </a:r>
          </a:p>
          <a:p>
            <a:r>
              <a:rPr lang="fr-FR" altLang="fr-FR" sz="1800" b="1"/>
              <a:t>Cultural services or organisations </a:t>
            </a:r>
            <a:r>
              <a:rPr lang="fr-FR" altLang="fr-FR" sz="1800"/>
              <a:t>working in the field of folk world music - dance (Agence départementale Musiques et danses en 44)</a:t>
            </a:r>
          </a:p>
          <a:p>
            <a:r>
              <a:rPr lang="fr-FR" altLang="fr-FR" sz="1800" b="1"/>
              <a:t>Local authorities </a:t>
            </a:r>
            <a:r>
              <a:rPr lang="fr-FR" altLang="fr-FR" sz="1800"/>
              <a:t>(Manche department)</a:t>
            </a:r>
          </a:p>
          <a:p>
            <a:r>
              <a:rPr lang="fr-FR" altLang="fr-FR" sz="1800" b="1"/>
              <a:t>Music craftsmen </a:t>
            </a:r>
            <a:r>
              <a:rPr lang="fr-FR" altLang="fr-FR" sz="1800"/>
              <a:t>(Lutherie)</a:t>
            </a:r>
            <a:endParaRPr lang="fr-FR" alt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8393AD0-A2AE-404E-9566-E8E1E340451A}"/>
              </a:ext>
            </a:extLst>
          </p:cNvPr>
          <p:cNvSpPr/>
          <p:nvPr/>
        </p:nvSpPr>
        <p:spPr>
          <a:xfrm>
            <a:off x="5508625" y="5502275"/>
            <a:ext cx="2951163" cy="1079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  <a:p>
            <a:pPr>
              <a:defRPr/>
            </a:pPr>
            <a:r>
              <a:rPr lang="fr-FR" b="1" dirty="0">
                <a:solidFill>
                  <a:schemeClr val="tx1"/>
                </a:solidFill>
              </a:rPr>
              <a:t>THE MANAGEMENT METHODS ARE MAINLY ASSOCIATIVE (90%)</a:t>
            </a:r>
          </a:p>
          <a:p>
            <a:pPr algn="ctr">
              <a:defRPr/>
            </a:pPr>
            <a:r>
              <a:rPr lang="fr-FR" dirty="0"/>
              <a:t>0</a:t>
            </a:r>
          </a:p>
        </p:txBody>
      </p:sp>
      <p:pic>
        <p:nvPicPr>
          <p:cNvPr id="19460" name="Image 7">
            <a:extLst>
              <a:ext uri="{FF2B5EF4-FFF2-40B4-BE49-F238E27FC236}">
                <a16:creationId xmlns:a16="http://schemas.microsoft.com/office/drawing/2014/main" id="{3FB93998-BC84-EF40-AB2C-4E0BC90A1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2738"/>
            <a:ext cx="863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7">
            <a:extLst>
              <a:ext uri="{FF2B5EF4-FFF2-40B4-BE49-F238E27FC236}">
                <a16:creationId xmlns:a16="http://schemas.microsoft.com/office/drawing/2014/main" id="{FED1EAF3-3F64-4D4B-B4AF-2133CB0F0E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6375" y="981075"/>
            <a:ext cx="70866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2" name="Line 7">
            <a:extLst>
              <a:ext uri="{FF2B5EF4-FFF2-40B4-BE49-F238E27FC236}">
                <a16:creationId xmlns:a16="http://schemas.microsoft.com/office/drawing/2014/main" id="{C07436A3-E941-274F-8D25-9F53C0B8E3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6375" y="6689725"/>
            <a:ext cx="70866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>
            <a:extLst>
              <a:ext uri="{FF2B5EF4-FFF2-40B4-BE49-F238E27FC236}">
                <a16:creationId xmlns:a16="http://schemas.microsoft.com/office/drawing/2014/main" id="{4271B6E9-36C6-2449-B2E6-C5E4BD57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274638"/>
            <a:ext cx="8229600" cy="1143000"/>
          </a:xfrm>
        </p:spPr>
        <p:txBody>
          <a:bodyPr/>
          <a:lstStyle/>
          <a:p>
            <a:pPr algn="r"/>
            <a:r>
              <a:rPr lang="fr-FR" altLang="fr-FR" sz="2400">
                <a:solidFill>
                  <a:schemeClr val="tx2"/>
                </a:solidFill>
              </a:rPr>
              <a:t>VALUES AND OPERATING PRINCIPLES</a:t>
            </a:r>
            <a:br>
              <a:rPr lang="fr-FR" altLang="fr-FR" sz="2400">
                <a:solidFill>
                  <a:schemeClr val="tx2"/>
                </a:solidFill>
              </a:rPr>
            </a:br>
            <a:endParaRPr lang="fr-FR" altLang="fr-FR" sz="240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1368DE-FB35-AB4C-9C04-99BE15040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4525963"/>
          </a:xfrm>
        </p:spPr>
        <p:txBody>
          <a:bodyPr/>
          <a:lstStyle/>
          <a:p>
            <a:r>
              <a:rPr lang="fr-FR" altLang="fr-FR" sz="2200" b="1"/>
              <a:t>The positive affirmation of the diversity of a sector </a:t>
            </a:r>
            <a:r>
              <a:rPr lang="fr-FR" altLang="fr-FR" sz="2200"/>
              <a:t>in strong dynamics, carrying the values of respect and emancipation of people, of living together and cultural sharing, of involvement and citizen initiatives</a:t>
            </a:r>
          </a:p>
          <a:p>
            <a:r>
              <a:rPr lang="fr-FR" altLang="fr-FR" sz="2200" b="1"/>
              <a:t>A corpus of shared values </a:t>
            </a:r>
            <a:r>
              <a:rPr lang="fr-FR" altLang="fr-FR" sz="2200"/>
              <a:t>around cultural rights, intangible cultural heritage, popular education and the solidarity economy </a:t>
            </a:r>
          </a:p>
          <a:p>
            <a:r>
              <a:rPr lang="fr-FR" altLang="fr-FR" sz="2200" b="1"/>
              <a:t>An open vision </a:t>
            </a:r>
            <a:r>
              <a:rPr lang="fr-FR" altLang="fr-FR" sz="2200"/>
              <a:t>of the field of folk and world music and dance</a:t>
            </a:r>
          </a:p>
          <a:p>
            <a:r>
              <a:rPr lang="fr-FR" altLang="fr-FR" sz="2200"/>
              <a:t>The will to include all the actors of folk and world music who could and/or would like to join </a:t>
            </a:r>
            <a:r>
              <a:rPr lang="fr-FR" altLang="fr-FR" sz="2200" b="1"/>
              <a:t>a</a:t>
            </a:r>
            <a:r>
              <a:rPr lang="fr-FR" altLang="fr-FR" sz="2200"/>
              <a:t> </a:t>
            </a:r>
            <a:r>
              <a:rPr lang="fr-FR" altLang="fr-FR" sz="2200" b="1"/>
              <a:t>cooperation process</a:t>
            </a:r>
            <a:r>
              <a:rPr lang="fr-FR" altLang="fr-FR" sz="2200"/>
              <a:t> </a:t>
            </a:r>
          </a:p>
          <a:p>
            <a:r>
              <a:rPr lang="fr-FR" altLang="fr-FR" sz="2200"/>
              <a:t>Taking into account a cultural diversity based on the </a:t>
            </a:r>
            <a:r>
              <a:rPr lang="fr-FR" altLang="fr-FR" sz="2200" b="1"/>
              <a:t>involvement of people </a:t>
            </a:r>
            <a:r>
              <a:rPr lang="fr-FR" altLang="fr-FR" sz="2200"/>
              <a:t>and </a:t>
            </a:r>
            <a:r>
              <a:rPr lang="fr-FR" altLang="fr-FR" sz="2200" b="1"/>
              <a:t>the recognition of territories</a:t>
            </a:r>
            <a:endParaRPr lang="fr-FR" altLang="fr-FR" sz="2200"/>
          </a:p>
          <a:p>
            <a:r>
              <a:rPr lang="fr-FR" altLang="fr-FR" sz="2200"/>
              <a:t>Not a lobby but </a:t>
            </a:r>
            <a:r>
              <a:rPr lang="fr-FR" altLang="fr-FR" sz="2200" b="1"/>
              <a:t>a space for co-construction </a:t>
            </a:r>
            <a:r>
              <a:rPr lang="fr-FR" altLang="fr-FR" sz="2200"/>
              <a:t>of the general interest</a:t>
            </a:r>
          </a:p>
          <a:p>
            <a:r>
              <a:rPr lang="fr-FR" altLang="fr-FR" sz="2200" b="1"/>
              <a:t>Non-restrictive national entry to think and act at other territorial levels </a:t>
            </a:r>
            <a:r>
              <a:rPr lang="fr-FR" altLang="fr-FR" sz="2200"/>
              <a:t>in support of the dynamics of the agents</a:t>
            </a:r>
          </a:p>
        </p:txBody>
      </p:sp>
      <p:sp>
        <p:nvSpPr>
          <p:cNvPr id="20483" name="Line 7">
            <a:extLst>
              <a:ext uri="{FF2B5EF4-FFF2-40B4-BE49-F238E27FC236}">
                <a16:creationId xmlns:a16="http://schemas.microsoft.com/office/drawing/2014/main" id="{C9087C2A-D5C2-014D-BBC2-F8D1BA11D6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03350" y="908050"/>
            <a:ext cx="70866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0484" name="Image 7">
            <a:extLst>
              <a:ext uri="{FF2B5EF4-FFF2-40B4-BE49-F238E27FC236}">
                <a16:creationId xmlns:a16="http://schemas.microsoft.com/office/drawing/2014/main" id="{B472D573-286E-4049-8DA4-A7C1D68EB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5888"/>
            <a:ext cx="8636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>
            <a:extLst>
              <a:ext uri="{FF2B5EF4-FFF2-40B4-BE49-F238E27FC236}">
                <a16:creationId xmlns:a16="http://schemas.microsoft.com/office/drawing/2014/main" id="{5A42B355-F2DB-D840-8AF4-1B2DF651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504825"/>
          </a:xfrm>
        </p:spPr>
        <p:txBody>
          <a:bodyPr/>
          <a:lstStyle/>
          <a:p>
            <a:pPr algn="r"/>
            <a:r>
              <a:rPr lang="fr-FR" altLang="fr-FR" sz="2400">
                <a:solidFill>
                  <a:schemeClr val="tx2"/>
                </a:solidFill>
              </a:rPr>
              <a:t>OUR ACTIONS</a:t>
            </a:r>
            <a:br>
              <a:rPr lang="fr-FR" altLang="fr-FR" sz="2400">
                <a:solidFill>
                  <a:schemeClr val="tx2"/>
                </a:solidFill>
              </a:rPr>
            </a:br>
            <a:endParaRPr lang="fr-FR" altLang="fr-FR" sz="24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9AE755-695B-C146-8EAE-1E20B41FF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513" y="992188"/>
            <a:ext cx="6634162" cy="4525962"/>
          </a:xfrm>
        </p:spPr>
        <p:txBody>
          <a:bodyPr/>
          <a:lstStyle/>
          <a:p>
            <a:r>
              <a:rPr lang="fr-FR" altLang="fr-FR" sz="1600" b="1"/>
              <a:t>Transmission, training and support </a:t>
            </a:r>
            <a:r>
              <a:rPr lang="fr-FR" altLang="fr-FR" sz="1600"/>
              <a:t>for professionalization: Companionship grants etc;</a:t>
            </a:r>
          </a:p>
          <a:p>
            <a:r>
              <a:rPr lang="fr-FR" altLang="fr-FR" sz="1600" b="1"/>
              <a:t>Live performance acts and creation</a:t>
            </a:r>
            <a:r>
              <a:rPr lang="fr-FR" altLang="fr-FR" sz="1600"/>
              <a:t>: partnerships, co-production, inter-network dynamics, support, etc. </a:t>
            </a:r>
          </a:p>
          <a:p>
            <a:r>
              <a:rPr lang="fr-FR" altLang="fr-FR" sz="1600" b="1"/>
              <a:t>Documentation and the federation's heritage policy</a:t>
            </a:r>
            <a:r>
              <a:rPr lang="fr-FR" altLang="fr-FR" sz="1600"/>
              <a:t>: BNF partnership (national library), management of the oral heritage portal, project for a portal on oral music and culture, etc.</a:t>
            </a:r>
          </a:p>
          <a:p>
            <a:r>
              <a:rPr lang="fr-FR" altLang="fr-FR" sz="1600" b="1"/>
              <a:t>Contribution</a:t>
            </a:r>
            <a:r>
              <a:rPr lang="fr-FR" altLang="fr-FR" sz="1600"/>
              <a:t> to public policies in favour of traditional and world music and dance and the general interest in culture;</a:t>
            </a:r>
          </a:p>
          <a:p>
            <a:r>
              <a:rPr lang="fr-FR" altLang="fr-FR" sz="1600" b="1"/>
              <a:t>Involvement in working groups </a:t>
            </a:r>
            <a:r>
              <a:rPr lang="fr-FR" altLang="fr-FR" sz="1600"/>
              <a:t>at the national level: regulatory and professional developments, work on the reality of practices and professions, amateur practices, National Centre for Music, etc;</a:t>
            </a:r>
          </a:p>
          <a:p>
            <a:r>
              <a:rPr lang="fr-FR" altLang="fr-FR" sz="1600" b="1"/>
              <a:t>Participatory and shared observation</a:t>
            </a:r>
            <a:r>
              <a:rPr lang="fr-FR" altLang="fr-FR" sz="1600"/>
              <a:t>: The participative and shared observation: inventory of members, work on interprofessional dialogue and the co-construction of public policies;</a:t>
            </a:r>
          </a:p>
          <a:p>
            <a:r>
              <a:rPr lang="fr-FR" altLang="fr-FR" sz="1600" b="1"/>
              <a:t>A resource space and the federation's professional meetings</a:t>
            </a:r>
            <a:r>
              <a:rPr lang="fr-FR" altLang="fr-FR" sz="1600"/>
              <a:t>;</a:t>
            </a:r>
          </a:p>
          <a:p>
            <a:r>
              <a:rPr lang="fr-FR" altLang="fr-FR" sz="1600" b="1"/>
              <a:t>The territorial issue </a:t>
            </a:r>
            <a:r>
              <a:rPr lang="fr-FR" altLang="fr-FR" sz="1600"/>
              <a:t>with the creation of a network of territorial relays, an attention and support for collective </a:t>
            </a:r>
            <a:r>
              <a:rPr lang="fr-FR" altLang="fr-FR" sz="1600" b="1"/>
              <a:t>structuring dynamics in the territories as well as exploration of the European and international field</a:t>
            </a:r>
            <a:r>
              <a:rPr lang="fr-FR" altLang="fr-FR" sz="1600"/>
              <a:t> (European Folk network alliances...);</a:t>
            </a:r>
          </a:p>
        </p:txBody>
      </p:sp>
      <p:sp>
        <p:nvSpPr>
          <p:cNvPr id="22531" name="Line 7">
            <a:extLst>
              <a:ext uri="{FF2B5EF4-FFF2-40B4-BE49-F238E27FC236}">
                <a16:creationId xmlns:a16="http://schemas.microsoft.com/office/drawing/2014/main" id="{43A4923F-587D-8D4C-B7D5-8834570A77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68513" y="836613"/>
            <a:ext cx="6618287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2532" name="Image 7">
            <a:extLst>
              <a:ext uri="{FF2B5EF4-FFF2-40B4-BE49-F238E27FC236}">
                <a16:creationId xmlns:a16="http://schemas.microsoft.com/office/drawing/2014/main" id="{C41B193A-AD4E-3B4A-936A-881BB2F36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4138"/>
            <a:ext cx="122396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0C0C3E2-80DC-F24B-99B9-94493CFED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989203"/>
            <a:ext cx="1642534" cy="123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C6CC393-6DC1-A145-B500-F15AB7EA4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13" y="3285347"/>
            <a:ext cx="1432980" cy="1302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E3F1032-7B3B-C14E-930E-641B53AA0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62" y="4740698"/>
            <a:ext cx="1285280" cy="121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6" name="Line 16">
            <a:extLst>
              <a:ext uri="{FF2B5EF4-FFF2-40B4-BE49-F238E27FC236}">
                <a16:creationId xmlns:a16="http://schemas.microsoft.com/office/drawing/2014/main" id="{1230583B-01B8-4842-8D4D-7EC7B12B6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836613"/>
            <a:ext cx="0" cy="5502275"/>
          </a:xfrm>
          <a:prstGeom prst="line">
            <a:avLst/>
          </a:prstGeom>
          <a:noFill/>
          <a:ln w="12700">
            <a:solidFill>
              <a:schemeClr val="tx1">
                <a:alpha val="98822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7" name="Line 7">
            <a:extLst>
              <a:ext uri="{FF2B5EF4-FFF2-40B4-BE49-F238E27FC236}">
                <a16:creationId xmlns:a16="http://schemas.microsoft.com/office/drawing/2014/main" id="{B97352C3-B995-0647-9700-A2E3B275EC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6453188"/>
            <a:ext cx="70866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>
            <a:extLst>
              <a:ext uri="{FF2B5EF4-FFF2-40B4-BE49-F238E27FC236}">
                <a16:creationId xmlns:a16="http://schemas.microsoft.com/office/drawing/2014/main" id="{9EF2147B-2C5A-FA4E-A3EE-50D3DE15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196850"/>
            <a:ext cx="8229600" cy="1143000"/>
          </a:xfrm>
        </p:spPr>
        <p:txBody>
          <a:bodyPr/>
          <a:lstStyle/>
          <a:p>
            <a:pPr algn="r"/>
            <a:r>
              <a:rPr lang="fr-FR" altLang="fr-FR" sz="2400">
                <a:solidFill>
                  <a:schemeClr val="tx2"/>
                </a:solidFill>
              </a:rPr>
              <a:t>ORGANIZATION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F0DBD1-341E-E747-BA9E-3BB09A429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200" b="1"/>
              <a:t>A management team at the service of the federal project </a:t>
            </a:r>
          </a:p>
          <a:p>
            <a:r>
              <a:rPr lang="fr-FR" altLang="fr-FR" sz="2200" b="1"/>
              <a:t>A representation by territories with referent persons </a:t>
            </a:r>
          </a:p>
          <a:p>
            <a:r>
              <a:rPr lang="fr-FR" altLang="fr-FR" sz="2200" b="1"/>
              <a:t>A collegial organisation composed of 24 administrators</a:t>
            </a:r>
          </a:p>
          <a:p>
            <a:r>
              <a:rPr lang="fr-FR" altLang="fr-FR" sz="2200" b="1"/>
              <a:t>A support from the Ministry of Culture for our general interest missions: resources, networking, support for members</a:t>
            </a:r>
            <a:r>
              <a:rPr lang="fr-FR" altLang="fr-FR" sz="2200"/>
              <a:t>, voice, etc </a:t>
            </a:r>
          </a:p>
          <a:p>
            <a:r>
              <a:rPr lang="fr-FR" altLang="fr-FR" sz="2200"/>
              <a:t>Not a lobby but a </a:t>
            </a:r>
            <a:r>
              <a:rPr lang="fr-FR" altLang="fr-FR" sz="2200" b="1"/>
              <a:t>space for co-construction </a:t>
            </a:r>
            <a:r>
              <a:rPr lang="fr-FR" altLang="fr-FR" sz="2200"/>
              <a:t>of the general interest</a:t>
            </a:r>
          </a:p>
        </p:txBody>
      </p:sp>
      <p:pic>
        <p:nvPicPr>
          <p:cNvPr id="23555" name="Image 7">
            <a:extLst>
              <a:ext uri="{FF2B5EF4-FFF2-40B4-BE49-F238E27FC236}">
                <a16:creationId xmlns:a16="http://schemas.microsoft.com/office/drawing/2014/main" id="{97D172E7-0380-E744-8752-C20839B7A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96850"/>
            <a:ext cx="863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Line 7">
            <a:extLst>
              <a:ext uri="{FF2B5EF4-FFF2-40B4-BE49-F238E27FC236}">
                <a16:creationId xmlns:a16="http://schemas.microsoft.com/office/drawing/2014/main" id="{5043E27B-13E0-7E4A-8DB3-1817E9C9E9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6375" y="981075"/>
            <a:ext cx="70866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7" name="Line 7">
            <a:extLst>
              <a:ext uri="{FF2B5EF4-FFF2-40B4-BE49-F238E27FC236}">
                <a16:creationId xmlns:a16="http://schemas.microsoft.com/office/drawing/2014/main" id="{088CAD48-2D3D-404C-8D27-59D458375D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6375" y="6669088"/>
            <a:ext cx="70866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7816CB164F714CB0DB856DC5AA078A" ma:contentTypeVersion="12" ma:contentTypeDescription="Crée un document." ma:contentTypeScope="" ma:versionID="653fc6b6ad2db1bff828ed0bd30a988e">
  <xsd:schema xmlns:xsd="http://www.w3.org/2001/XMLSchema" xmlns:xs="http://www.w3.org/2001/XMLSchema" xmlns:p="http://schemas.microsoft.com/office/2006/metadata/properties" xmlns:ns2="850c803a-3616-4b75-ba73-a1926d489304" xmlns:ns3="aa19167a-1712-4544-ad99-9f6125249e12" targetNamespace="http://schemas.microsoft.com/office/2006/metadata/properties" ma:root="true" ma:fieldsID="2b9b687c98f87256e8eed5e79f50a9fd" ns2:_="" ns3:_="">
    <xsd:import namespace="850c803a-3616-4b75-ba73-a1926d489304"/>
    <xsd:import namespace="aa19167a-1712-4544-ad99-9f6125249e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c803a-3616-4b75-ba73-a1926d4893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19167a-1712-4544-ad99-9f6125249e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C706F0-843E-4AF7-892A-53DFDB67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0c803a-3616-4b75-ba73-a1926d489304"/>
    <ds:schemaRef ds:uri="aa19167a-1712-4544-ad99-9f6125249e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FA5E81-F475-4A36-9908-F989162F26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799</Words>
  <Application>Microsoft Office PowerPoint</Application>
  <PresentationFormat>On-screen Show (4:3)</PresentationFormat>
  <Paragraphs>52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Wingdings</vt:lpstr>
      <vt:lpstr>Thème Office</vt:lpstr>
      <vt:lpstr>PowerPoint Presentation</vt:lpstr>
      <vt:lpstr>INTRODUCTION TO THE FAMDT</vt:lpstr>
      <vt:lpstr>FAMDT: A NATIONAL and REGIONAL LANDSCAPE</vt:lpstr>
      <vt:lpstr>TYPOLOGIES OF FAMDT'S MEMBERS</vt:lpstr>
      <vt:lpstr>VALUES AND OPERATING PRINCIPLES </vt:lpstr>
      <vt:lpstr>OUR ACTIONS </vt:lpstr>
      <vt:lpstr>ORGANIZATION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coopération en acte</dc:title>
  <dc:creator>Union UFISC</dc:creator>
  <cp:lastModifiedBy>Nod Knowles</cp:lastModifiedBy>
  <cp:revision>305</cp:revision>
  <dcterms:created xsi:type="dcterms:W3CDTF">2016-12-02T07:40:52Z</dcterms:created>
  <dcterms:modified xsi:type="dcterms:W3CDTF">2021-04-20T12:52:26Z</dcterms:modified>
</cp:coreProperties>
</file>